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7" r:id="rId1"/>
  </p:sldMasterIdLst>
  <p:sldIdLst>
    <p:sldId id="279" r:id="rId2"/>
    <p:sldId id="264" r:id="rId3"/>
    <p:sldId id="263" r:id="rId4"/>
    <p:sldId id="257" r:id="rId5"/>
    <p:sldId id="282" r:id="rId6"/>
    <p:sldId id="262" r:id="rId7"/>
    <p:sldId id="281" r:id="rId8"/>
    <p:sldId id="265" r:id="rId9"/>
    <p:sldId id="258" r:id="rId10"/>
    <p:sldId id="280" r:id="rId11"/>
    <p:sldId id="286" r:id="rId12"/>
    <p:sldId id="266" r:id="rId13"/>
    <p:sldId id="259" r:id="rId14"/>
    <p:sldId id="260" r:id="rId15"/>
    <p:sldId id="261" r:id="rId16"/>
    <p:sldId id="273" r:id="rId17"/>
    <p:sldId id="274" r:id="rId18"/>
    <p:sldId id="272" r:id="rId19"/>
    <p:sldId id="275" r:id="rId20"/>
    <p:sldId id="276" r:id="rId21"/>
    <p:sldId id="277" r:id="rId22"/>
    <p:sldId id="278" r:id="rId23"/>
    <p:sldId id="285" r:id="rId24"/>
    <p:sldId id="283" r:id="rId25"/>
    <p:sldId id="284" r:id="rId26"/>
    <p:sldId id="267" r:id="rId27"/>
    <p:sldId id="268" r:id="rId28"/>
    <p:sldId id="269" r:id="rId29"/>
    <p:sldId id="287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24" autoAdjust="0"/>
    <p:restoredTop sz="94660" autoAdjust="0"/>
  </p:normalViewPr>
  <p:slideViewPr>
    <p:cSldViewPr>
      <p:cViewPr varScale="1">
        <p:scale>
          <a:sx n="86" d="100"/>
          <a:sy n="86" d="100"/>
        </p:scale>
        <p:origin x="1397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C5D36-F2BC-49A4-9D2B-231E57217943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00D4A-F2FD-4808-9207-079EEC920D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0DE2E-399C-497C-A4A8-7A2657FC3678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6867F-6D64-4D72-8430-B591259EDE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C96C6-623E-4569-AADD-32B2D209FFBB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F5F06-F74E-462A-9243-D1C8236167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39AE5-E36B-4B0E-9D4C-DF8282DC8EE1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1C008-33AB-47F2-B28C-5A0F07BCA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C0021-1323-47C7-B429-B3F3C6C019EB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49BEE-B928-4870-9D01-EED0870C4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9EA48-4C6A-41EA-A4A8-757E91A66C64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B5052-D836-477B-9088-FA7FC3456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C272C-66BD-4599-96E6-1AB1EE62BA98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7CC2-7EE3-477E-9330-829F437A1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B290C-006C-4CE2-8C8C-7D3F7313B427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FFA70-BFE1-4EED-B51F-9E5EEBE3CD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331B4-78AC-45E2-A693-78B145F72084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8D59B-5357-40B6-966B-FDB038951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0F3D8-8321-45FE-80F9-E7309D6F7A35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2C540-F5E0-447A-8FA8-905932871F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E4FB2-9FF4-4CE6-97D7-327145EC4EA3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1AF24-9C84-45CD-8DB2-3F2BD6DB7F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8D25393-6375-4097-9990-4F66C4C3C319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FC24DE2-5EC3-4283-8E63-D1F7CBD53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9" r:id="rId1"/>
    <p:sldLayoutId id="2147484160" r:id="rId2"/>
    <p:sldLayoutId id="2147484161" r:id="rId3"/>
    <p:sldLayoutId id="2147484156" r:id="rId4"/>
    <p:sldLayoutId id="2147484162" r:id="rId5"/>
    <p:sldLayoutId id="2147484157" r:id="rId6"/>
    <p:sldLayoutId id="2147484163" r:id="rId7"/>
    <p:sldLayoutId id="2147484164" r:id="rId8"/>
    <p:sldLayoutId id="2147484165" r:id="rId9"/>
    <p:sldLayoutId id="2147484158" r:id="rId10"/>
    <p:sldLayoutId id="214748416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ия - Глобальные проблемы современности (19 слайдов)">
            <a:extLst>
              <a:ext uri="{FF2B5EF4-FFF2-40B4-BE49-F238E27FC236}">
                <a16:creationId xmlns:a16="http://schemas.microsoft.com/office/drawing/2014/main" id="{34FA5222-2DB7-4202-91FF-CD9B9A394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8" y="1095375"/>
            <a:ext cx="6219825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309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Цель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работы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25963"/>
          </a:xfrm>
        </p:spPr>
        <p:txBody>
          <a:bodyPr/>
          <a:lstStyle/>
          <a:p>
            <a:pPr eaLnBrk="1" hangingPunct="1"/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Раскрыть сущность глобальных проблем;</a:t>
            </a:r>
          </a:p>
          <a:p>
            <a:pPr eaLnBrk="1" hangingPunct="1"/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Понять, что их решение требует усилий как на межгосударственном уровне, так и непосредственно каждого из нас;</a:t>
            </a:r>
          </a:p>
          <a:p>
            <a:pPr eaLnBrk="1" hangingPunct="1"/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Показать их взаимосвязь и взаимообусловленность;</a:t>
            </a:r>
          </a:p>
          <a:p>
            <a:pPr eaLnBrk="1" hangingPunct="1"/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Выявить разные точки зрения на пути и средства разрешения глобальных проблем.</a:t>
            </a:r>
          </a:p>
          <a:p>
            <a:pPr eaLnBrk="1" hangingPunct="1"/>
            <a:endParaRPr lang="ru-RU"/>
          </a:p>
        </p:txBody>
      </p:sp>
      <p:pic>
        <p:nvPicPr>
          <p:cNvPr id="4" name="Picture 2" descr="C:\Users\Макс\Desktop\5e13b47bfdd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4600" y="3505200"/>
            <a:ext cx="3886200" cy="29146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/>
            <a:lightRig rig="threePt" dir="t"/>
          </a:scene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этимология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4525963"/>
          </a:xfrm>
        </p:spPr>
        <p:txBody>
          <a:bodyPr/>
          <a:lstStyle/>
          <a:p>
            <a:pPr eaLnBrk="1" hangingPunct="1"/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Глобальные в переводе с латинского «глобус» - Земля, земной шар.</a:t>
            </a:r>
          </a:p>
          <a:p>
            <a:pPr eaLnBrk="1" hangingPunct="1"/>
            <a:endParaRPr lang="ru-RU" sz="200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12292" name="Picture 4" descr="j0211981"/>
          <p:cNvPicPr preferRelativeResize="0">
            <a:picLocks noChangeArrowheads="1" noChangeShapeType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438400"/>
            <a:ext cx="32385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Трактовка</a:t>
            </a:r>
            <a:r>
              <a:rPr lang="ru-RU" sz="44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понятия</a:t>
            </a:r>
          </a:p>
        </p:txBody>
      </p:sp>
      <p:sp>
        <p:nvSpPr>
          <p:cNvPr id="5" name="Текст 7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602163"/>
          </a:xfrm>
        </p:spPr>
        <p:txBody>
          <a:bodyPr>
            <a:no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1800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</a:t>
            </a: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Глобальные проблемы современности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 — это совокупность социоприродных проблем, от решения которых зависит социальный прогресс человечества и сохранение цивилизации. Эти проблемы характеризуются динамизмом, возникают как объективный фактор развития общества и для своего решения требуют объединённых усилий </a:t>
            </a:r>
            <a:r>
              <a:rPr lang="ru-RU" sz="2000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всего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человечества. Глобальные проблемы взаимосвязаны, они охватывают все стороны жизни людей и касаются </a:t>
            </a:r>
            <a:r>
              <a:rPr lang="ru-RU" sz="2000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всех</a:t>
            </a:r>
            <a:r>
              <a:rPr lang="ru-RU" sz="2000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стран мира.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Глобальные проблемы являются следствием противостояния естественной природы и человеческой культуры, а также несоответствия или несовместимости разнонаправленных тенденций в ходе развития самой человеческой культуры. Естественная природа существует по принципу отрицательной обратной связи, в то время как человеческая культура — по принципу положительной обратной связи.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резентация &quot;Глобальные проблемы&quot; - скачать бесплатно">
            <a:extLst>
              <a:ext uri="{FF2B5EF4-FFF2-40B4-BE49-F238E27FC236}">
                <a16:creationId xmlns:a16="http://schemas.microsoft.com/office/drawing/2014/main" id="{7E8CB737-9412-44BA-99F1-FF052F050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461963"/>
            <a:ext cx="7915275" cy="593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63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 rot="20982276">
            <a:off x="4492521" y="2459362"/>
            <a:ext cx="3981717" cy="37328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i="1" dirty="0">
                <a:solidFill>
                  <a:schemeClr val="accent2">
                    <a:lumMod val="50000"/>
                  </a:schemeClr>
                </a:solidFill>
              </a:rPr>
              <a:t>Причины возникновения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2133600"/>
          </a:xfrm>
        </p:spPr>
        <p:txBody>
          <a:bodyPr/>
          <a:lstStyle/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Экономические, политические, социальные и культурные контакты;</a:t>
            </a: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Целостность и противоречивость  современного мира;</a:t>
            </a: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Новейшие средства массовой коммуникации;</a:t>
            </a: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Возникшая всемирная общность людей.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Глобальные проблемы современности - презентация онлайн">
            <a:extLst>
              <a:ext uri="{FF2B5EF4-FFF2-40B4-BE49-F238E27FC236}">
                <a16:creationId xmlns:a16="http://schemas.microsoft.com/office/drawing/2014/main" id="{B393CF9B-FB3E-448A-8081-5ABD2512D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433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b="1" i="1" dirty="0">
                <a:latin typeface="Calibri" pitchFamily="34" charset="0"/>
                <a:cs typeface="Calibri" pitchFamily="34" charset="0"/>
              </a:rPr>
              <a:t>Особенности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25963"/>
          </a:xfrm>
        </p:spPr>
        <p:txBody>
          <a:bodyPr/>
          <a:lstStyle/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Носят планетарный характер;</a:t>
            </a:r>
            <a:endParaRPr lang="en-US" sz="2000" i="1">
              <a:solidFill>
                <a:srgbClr val="7C4B3B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Угрожают гибелью всему человечеству;</a:t>
            </a:r>
            <a:endParaRPr lang="en-US" sz="2000" i="1">
              <a:solidFill>
                <a:srgbClr val="7C4B3B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Требуют коллективных усилий мирового сообщества.</a:t>
            </a:r>
            <a:endParaRPr lang="en-US" sz="2000" i="1">
              <a:solidFill>
                <a:srgbClr val="7C4B3B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endParaRPr lang="ru-RU" sz="200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endParaRPr lang="ru-RU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605037">
            <a:off x="1752600" y="2743200"/>
            <a:ext cx="5181600" cy="3581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22149">
            <a:off x="4112226" y="2354578"/>
            <a:ext cx="3742654" cy="38628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СПИСОК ГЛОБАЛЬНЫХ ПРОБЛЕМ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2738438"/>
          </a:xfr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Проблема мира и разоружения, предотвращение новой мировой войны;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Проблема использования Мирового океана;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Проблема мирного освоения космоса;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Экологическая проблема;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Продовольственная;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Демографическая;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Энергетическая;</a:t>
            </a:r>
          </a:p>
          <a:p>
            <a:pPr eaLnBrk="1" hangingPunct="1">
              <a:lnSpc>
                <a:spcPct val="90000"/>
              </a:lnSpc>
            </a:pP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Сырьевая.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Глобальные проблемы современности - презентация онлайн">
            <a:extLst>
              <a:ext uri="{FF2B5EF4-FFF2-40B4-BE49-F238E27FC236}">
                <a16:creationId xmlns:a16="http://schemas.microsoft.com/office/drawing/2014/main" id="{0F7EDF0F-D9CC-4087-AF68-A63B14D2F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971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Презентация по обществознанию 10 класс">
            <a:extLst>
              <a:ext uri="{FF2B5EF4-FFF2-40B4-BE49-F238E27FC236}">
                <a16:creationId xmlns:a16="http://schemas.microsoft.com/office/drawing/2014/main" id="{51745969-39D4-4964-9CEF-3F72EF136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506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689379">
            <a:off x="792612" y="3192417"/>
            <a:ext cx="4048125" cy="3009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1173274">
            <a:off x="5879811" y="1762938"/>
            <a:ext cx="2805112" cy="28366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i="1" dirty="0">
                <a:solidFill>
                  <a:schemeClr val="accent2">
                    <a:lumMod val="50000"/>
                  </a:schemeClr>
                </a:solidFill>
              </a:rPr>
              <a:t>«Молодые проблемы»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3200400"/>
          </a:xfrm>
        </p:spPr>
        <p:txBody>
          <a:bodyPr/>
          <a:lstStyle/>
          <a:p>
            <a:pPr eaLnBrk="1" hangingPunct="1"/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Поиск лекарств от СПИДа и других новых инфекционных болезней;</a:t>
            </a:r>
          </a:p>
          <a:p>
            <a:pPr eaLnBrk="1" hangingPunct="1"/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Ликвидация неграмотности, кризиса культуры и нравственности;</a:t>
            </a:r>
          </a:p>
          <a:p>
            <a:pPr eaLnBrk="1" hangingPunct="1"/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Борьба с организованной преступностью и терроризмом;</a:t>
            </a:r>
          </a:p>
          <a:p>
            <a:pPr eaLnBrk="1" hangingPunct="1"/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Борьба с наркоманией и наркобизнесом.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Ядерное</a:t>
            </a:r>
            <a:r>
              <a:rPr lang="ru-RU" sz="4400" b="1" i="1" dirty="0">
                <a:latin typeface="Calibri" pitchFamily="34" charset="0"/>
                <a:cs typeface="Calibri" pitchFamily="34" charset="0"/>
              </a:rPr>
              <a:t> оружие</a:t>
            </a:r>
          </a:p>
        </p:txBody>
      </p:sp>
      <p:sp>
        <p:nvSpPr>
          <p:cNvPr id="5" name="Текст 4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25963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Ядерное оружие</a:t>
            </a:r>
            <a:r>
              <a:rPr lang="ru-RU" sz="2000" b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latin typeface="Calibri" pitchFamily="34" charset="0"/>
                <a:cs typeface="Andalus" pitchFamily="18" charset="-78"/>
              </a:rPr>
              <a:t>—</a:t>
            </a:r>
            <a:r>
              <a:rPr lang="ru-RU" sz="2000" i="1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оружие массового поражения взрывного действия, основанное на использовании внутриядерной энергии.</a:t>
            </a:r>
          </a:p>
          <a:p>
            <a:pPr eaLnBrk="1" hangingPunct="1">
              <a:buFont typeface="Wingdings 2" pitchFamily="18" charset="2"/>
              <a:buNone/>
            </a:pPr>
            <a:endParaRPr lang="ru-RU" b="1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28800" y="2438400"/>
            <a:ext cx="5364480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Последствия ядерного взрыва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Ударная волна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разрушает строения и технику, травмирует людей и оказывает отбрасывающее.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Световое излучение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действует только на не прикрытые от взрыва объекты, может вызвать воспламенение горючих материалов и пожары, а также ожоги и поражение зрения человека и животных.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Радиоактивное заражение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 — при подрыве заряда, радиоактивное вещество распыляется на достаточно большой площади, тем самым «убивая» все живое. Радиация оказывает ионизирующее и разрушающее воздействие на молекулы тканей человека, вызывая лучевую болезнь.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Электромагнитный импульс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выводит из строя электрическую и электронную аппаратуру, нарушает радиосвязь. </a:t>
            </a:r>
          </a:p>
          <a:p>
            <a:pPr eaLnBrk="1" hangingPunct="1">
              <a:lnSpc>
                <a:spcPct val="90000"/>
              </a:lnSpc>
            </a:pPr>
            <a:endParaRPr lang="ru-RU" sz="2000" i="1">
              <a:solidFill>
                <a:srgbClr val="7C4B3B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Люди, непосредственно подвергшиеся воздействию поражающих факторов ядерного взрыва, кроме физических повреждений, испытывают мощное психологическое воздействие от ужасающего вида картины взрыва и разрушений. </a:t>
            </a:r>
          </a:p>
          <a:p>
            <a:pPr eaLnBrk="1" hangingPunct="1"/>
            <a:endParaRPr lang="ru-RU" sz="2000" i="1">
              <a:solidFill>
                <a:srgbClr val="7C4B3B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endParaRPr lang="ru-RU" sz="200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lum bright="24000" contrast="-21000"/>
          </a:blip>
          <a:srcRect/>
          <a:stretch>
            <a:fillRect/>
          </a:stretch>
        </p:blipFill>
        <p:spPr bwMode="auto">
          <a:xfrm rot="20797024">
            <a:off x="2033378" y="2419587"/>
            <a:ext cx="4875476" cy="3656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3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Предотвращение использования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3048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«Договор о нераспространении ядерного оружия»:</a:t>
            </a:r>
          </a:p>
          <a:p>
            <a:pPr marL="342900" lvl="4" indent="-342900" eaLnBrk="1" hangingPunct="1">
              <a:buSzPct val="70000"/>
              <a:buFont typeface="Wingdings 2" pitchFamily="18" charset="2"/>
              <a:buChar char=""/>
            </a:pPr>
            <a:r>
              <a:rPr lang="ru-RU" i="1">
                <a:solidFill>
                  <a:srgbClr val="62413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Не допустить расширения круга стран, обладающих ядерным оружием;</a:t>
            </a:r>
          </a:p>
          <a:p>
            <a:pPr marL="342900" lvl="4" indent="-342900" eaLnBrk="1" hangingPunct="1">
              <a:buSzPct val="70000"/>
              <a:buFont typeface="Wingdings 2" pitchFamily="18" charset="2"/>
              <a:buChar char=""/>
            </a:pPr>
            <a:r>
              <a:rPr lang="ru-RU" i="1">
                <a:solidFill>
                  <a:srgbClr val="62413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Ограничить возможность возникновения вооружённого конфликта с применением такого оружия;</a:t>
            </a:r>
          </a:p>
          <a:p>
            <a:pPr marL="342900" lvl="4" indent="-342900" eaLnBrk="1" hangingPunct="1">
              <a:buSzPct val="70000"/>
              <a:buFont typeface="Wingdings 2" pitchFamily="18" charset="2"/>
              <a:buChar char=""/>
            </a:pPr>
            <a:r>
              <a:rPr lang="ru-RU" i="1">
                <a:solidFill>
                  <a:srgbClr val="62413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Создать широкие возможности для мирного использования атомной энергии.</a:t>
            </a:r>
            <a:endParaRPr lang="ru-RU" i="1" u="sng">
              <a:solidFill>
                <a:srgbClr val="C17529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342900" lvl="4" indent="-342900" eaLnBrk="1" hangingPunct="1">
              <a:buSzPct val="70000"/>
              <a:buFont typeface="Wingdings 2" pitchFamily="18" charset="2"/>
              <a:buNone/>
            </a:pPr>
            <a:r>
              <a:rPr lang="ru-RU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«Договор об ограничении стратегических наступательных вооружений»:</a:t>
            </a:r>
          </a:p>
          <a:p>
            <a:pPr marL="342900" lvl="4" indent="-342900" eaLnBrk="1" hangingPunct="1">
              <a:buSzPct val="70000"/>
              <a:buFont typeface="Wingdings 2" pitchFamily="18" charset="2"/>
              <a:buChar char=""/>
            </a:pPr>
            <a:r>
              <a:rPr lang="ru-RU" i="1">
                <a:solidFill>
                  <a:srgbClr val="523227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Обоюдное сокращение арсеналов ядерного оружия между Россией и США</a:t>
            </a:r>
            <a:r>
              <a:rPr lang="ru-RU" i="1"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486400" y="1981200"/>
            <a:ext cx="2743200" cy="3505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i="1" dirty="0">
                <a:solidFill>
                  <a:schemeClr val="accent2">
                    <a:lumMod val="50000"/>
                  </a:schemeClr>
                </a:solidFill>
              </a:rPr>
              <a:t>Проблема освоения космоса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1371600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Проблема мирного освоения космоса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―</a:t>
            </a:r>
            <a:r>
              <a:rPr lang="ru-RU" sz="2000" i="1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глобальная проблема, состоящая в предотвращении угрозы из космоса для одних стран со стороны других стран. </a:t>
            </a:r>
            <a:br>
              <a:rPr lang="ru-RU" sz="2000" i="1">
                <a:solidFill>
                  <a:srgbClr val="7C4B3B"/>
                </a:solidFill>
              </a:rPr>
            </a:br>
            <a:endParaRPr lang="ru-RU" sz="2000" i="1">
              <a:solidFill>
                <a:srgbClr val="7C4B3B"/>
              </a:solidFill>
            </a:endParaRPr>
          </a:p>
          <a:p>
            <a:pPr eaLnBrk="1" hangingPunct="1"/>
            <a:endParaRPr lang="ru-RU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698198">
            <a:off x="512610" y="2813849"/>
            <a:ext cx="4051803" cy="32289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3429000"/>
            <a:ext cx="4000500" cy="2762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4800" y="2438400"/>
            <a:ext cx="4013200" cy="3009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Экологическая проблема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1371600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Экологическая проблема</a:t>
            </a:r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 </a:t>
            </a: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— это изменение природной среды в результате антропогенных воздействий, ведущее к нарушению структуры и функционирования природы.</a:t>
            </a:r>
          </a:p>
          <a:p>
            <a:pPr eaLnBrk="1" hangingPunct="1"/>
            <a:endParaRPr lang="ru-RU" sz="2000">
              <a:solidFill>
                <a:srgbClr val="7C4B3B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335699">
            <a:off x="468828" y="2359808"/>
            <a:ext cx="3676650" cy="23939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70692">
            <a:off x="3528956" y="4136211"/>
            <a:ext cx="3657600" cy="24363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1113047">
            <a:off x="5326575" y="1895962"/>
            <a:ext cx="3272651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Проблема Мирового океана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1752600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Проблема использования Мирового океана</a:t>
            </a:r>
            <a:r>
              <a:rPr lang="ru-RU" sz="2000" b="1" i="1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―</a:t>
            </a:r>
            <a:r>
              <a:rPr lang="ru-RU" sz="2000" b="1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глобальная проблема, состоящая в том, что с развертыванием хозяйственной деятельности и освоением новых морских транспортных путей воды Мирового океана все больше загрязняются с опасными последствиями для всего живого. </a:t>
            </a:r>
            <a:br>
              <a:rPr lang="ru-RU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endParaRPr lang="ru-RU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00800" y="2209800"/>
            <a:ext cx="239383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1905000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Продовольственная проблема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— едва ли не древнейшая из всех глобальных проблем человечества. Голод — крайнее ее проявление и огромное социальное бедствие. На данный момент, в мире большинство голодающих — население Африки.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Продовольственная проблема</a:t>
            </a: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1309693">
            <a:off x="3375437" y="3953297"/>
            <a:ext cx="3503092" cy="24915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819559">
            <a:off x="387062" y="2798876"/>
            <a:ext cx="3338886" cy="2387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977519">
            <a:off x="561641" y="3308934"/>
            <a:ext cx="3910011" cy="29340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0991838">
            <a:off x="4791544" y="2966842"/>
            <a:ext cx="3657600" cy="28193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Демографическая проблема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143000"/>
            <a:ext cx="8686800" cy="2362200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Демографическая проблема</a:t>
            </a:r>
            <a:r>
              <a:rPr lang="ru-RU" sz="2000" b="1" i="1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― </a:t>
            </a: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последствие относительного и абсолютного роста населения. Рост населения рассматривается как один из факторов, не только препятствующих удовлетворению материальных потребностей, но и угрожающих самому выживанию цивилизации, так как с учетом роста потребления ресурсов природы, технической и энергетической оснащенности давление населения на территорию будет непрерывно возрастать.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9600" y="3048000"/>
            <a:ext cx="3086772" cy="30194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660394">
            <a:off x="4777688" y="3309610"/>
            <a:ext cx="3781425" cy="25190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Энергетическая проблема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2133600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Энергетическая проблема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― </a:t>
            </a:r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это прежде всего проблема надежного обеспечения человечества топливом и сырьем. Ограниченность ресурсов и их исчерпаемость ставит человечество перед необходимостью жесткой экономии энергии, использования новых ресурсосберегающих технологий.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latin typeface="Calibri" pitchFamily="34" charset="0"/>
                <a:cs typeface="Calibri" pitchFamily="34" charset="0"/>
              </a:rPr>
              <a:t>Сырьевая проблема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4525963"/>
          </a:xfrm>
        </p:spPr>
        <p:txBody>
          <a:bodyPr/>
          <a:lstStyle/>
          <a:p>
            <a:pPr eaLnBrk="1" hangingPunct="1"/>
            <a:r>
              <a:rPr lang="ru-RU" sz="2000" b="1" i="1" u="sng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Сырьевая проблема</a:t>
            </a:r>
            <a:r>
              <a:rPr lang="ru-RU" sz="2000" b="1" i="1">
                <a:solidFill>
                  <a:srgbClr val="C1752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― </a:t>
            </a:r>
            <a:r>
              <a:rPr lang="ru-RU" sz="2000">
                <a:latin typeface="Calibri" pitchFamily="34" charset="0"/>
                <a:ea typeface="Calibri" pitchFamily="34" charset="0"/>
                <a:cs typeface="Calibri" pitchFamily="34" charset="0"/>
              </a:rPr>
              <a:t> проблема ставшая актуальной, ввиду технического прогресса человечества и использования большего количества топлива и сырья для своей жизнедеятельности. </a:t>
            </a: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07545">
            <a:off x="331784" y="2649929"/>
            <a:ext cx="4114800" cy="2743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1213318">
            <a:off x="4482445" y="3575704"/>
            <a:ext cx="4124325" cy="27097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лассификация глобальных проблем человечества - презентация онлайн">
            <a:extLst>
              <a:ext uri="{FF2B5EF4-FFF2-40B4-BE49-F238E27FC236}">
                <a16:creationId xmlns:a16="http://schemas.microsoft.com/office/drawing/2014/main" id="{8510B92F-2982-468B-AA99-0B9887E0B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1856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Глобальные проблемы современности - презентация онлайн">
            <a:extLst>
              <a:ext uri="{FF2B5EF4-FFF2-40B4-BE49-F238E27FC236}">
                <a16:creationId xmlns:a16="http://schemas.microsoft.com/office/drawing/2014/main" id="{76C0D9AC-C41B-4CB8-9916-E4F548E9C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4170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лассификация глобальных проблем человечества - презентация онлайн">
            <a:extLst>
              <a:ext uri="{FF2B5EF4-FFF2-40B4-BE49-F238E27FC236}">
                <a16:creationId xmlns:a16="http://schemas.microsoft.com/office/drawing/2014/main" id="{01CF8BEE-BA7B-4E86-80DA-CB919B4C1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034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i="1" dirty="0"/>
              <a:t>Пути разрешения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25963"/>
          </a:xfrm>
        </p:spPr>
        <p:txBody>
          <a:bodyPr/>
          <a:lstStyle/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Новое политическое мышление это веление времени. Оно должно проявлять себя во всех сферах деятельности людей.</a:t>
            </a: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Привить людям новые нравственно-этические ценности;</a:t>
            </a: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Сплотиться всему человечеству;</a:t>
            </a:r>
          </a:p>
          <a:p>
            <a:pPr eaLnBrk="1" hangingPunct="1"/>
            <a:r>
              <a:rPr lang="ru-RU" sz="2000" i="1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Совершить невиданные по масштабам и глубине преобразования во всем мире;</a:t>
            </a:r>
          </a:p>
          <a:p>
            <a:pPr eaLnBrk="1" hangingPunct="1"/>
            <a:endParaRPr lang="ru-RU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58228">
            <a:off x="2736700" y="3346300"/>
            <a:ext cx="3124200" cy="3124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Вывод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25963"/>
          </a:xfrm>
        </p:spPr>
        <p:txBody>
          <a:bodyPr/>
          <a:lstStyle/>
          <a:p>
            <a:pPr eaLnBrk="1" hangingPunct="1"/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Глобальные проблемы – это вызов человеческому разуму. Уйти от них невозможно. Их можно только преодолеть. Преодолеть усилиями каждого человека и каждой страны в тесном сотрудничестве ради великой цели -  сохранения возможности жить на Земле.</a:t>
            </a:r>
          </a:p>
          <a:p>
            <a:pPr eaLnBrk="1" hangingPunct="1"/>
            <a:r>
              <a:rPr lang="ru-RU" sz="2000">
                <a:solidFill>
                  <a:srgbClr val="7C4B3B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Каждый человек должен осознавать, что Человечество на грани гибели, и выживем мы или нет – заслуга каждого из нас.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723465">
            <a:off x="4758573" y="1425523"/>
            <a:ext cx="3733558" cy="50987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165100" dist="88900" dir="10800000" sx="102000" sy="102000" algn="r" rotWithShape="0">
              <a:prstClr val="black">
                <a:alpha val="41000"/>
              </a:prst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0723" name="Содержимое 2"/>
          <p:cNvSpPr>
            <a:spLocks noGrp="1"/>
          </p:cNvSpPr>
          <p:nvPr>
            <p:ph idx="4294967295"/>
          </p:nvPr>
        </p:nvSpPr>
        <p:spPr>
          <a:xfrm>
            <a:off x="228600" y="685800"/>
            <a:ext cx="5181600" cy="2514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000" i="1"/>
              <a:t>Птицы, рыбы и звери в души людям смотрят.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i="1"/>
              <a:t>Вы их жалейте, люди, не убивайте зря!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i="1"/>
              <a:t>Ведь небо без птиц - не небо,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i="1"/>
              <a:t>А море без рыб - не море,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i="1"/>
              <a:t>И земля без зверей - не земля!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2000" b="1"/>
              <a:t>                            А. Пахмутова</a:t>
            </a:r>
            <a:endParaRPr lang="ru-RU" sz="2000" i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B5DFE2-FB64-491F-95BF-5BCDD949D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5C7006-5C41-47A0-96AC-C309746337B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1110569" cy="4800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Антуан де Сент-Экзюпери «Маленький принц» - презентация онлайн">
            <a:extLst>
              <a:ext uri="{FF2B5EF4-FFF2-40B4-BE49-F238E27FC236}">
                <a16:creationId xmlns:a16="http://schemas.microsoft.com/office/drawing/2014/main" id="{FE939B41-4B07-4CEB-ABFB-6E6A8A1B0DA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066800"/>
            <a:ext cx="46482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Встал поутру, умылся, привел себя в порядок - и сразу же приведи в порядок  свою планету.">
            <a:extLst>
              <a:ext uri="{FF2B5EF4-FFF2-40B4-BE49-F238E27FC236}">
                <a16:creationId xmlns:a16="http://schemas.microsoft.com/office/drawing/2014/main" id="{56255903-A77F-43FC-9123-D244277DD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71500"/>
            <a:ext cx="381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5532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519</TotalTime>
  <Words>867</Words>
  <Application>Microsoft Office PowerPoint</Application>
  <PresentationFormat>Экран (4:3)</PresentationFormat>
  <Paragraphs>78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Andalus</vt:lpstr>
      <vt:lpstr>Arial</vt:lpstr>
      <vt:lpstr>Calibri</vt:lpstr>
      <vt:lpstr>Franklin Gothic Book</vt:lpstr>
      <vt:lpstr>Franklin Gothic Medium</vt:lpstr>
      <vt:lpstr>Wingdings 2</vt:lpstr>
      <vt:lpstr>Трек</vt:lpstr>
      <vt:lpstr>Презентация PowerPoint</vt:lpstr>
      <vt:lpstr>Цель работы</vt:lpstr>
      <vt:lpstr>этимология</vt:lpstr>
      <vt:lpstr>Трактовка понятия</vt:lpstr>
      <vt:lpstr>Презентация PowerPoint</vt:lpstr>
      <vt:lpstr>Причины возникновения</vt:lpstr>
      <vt:lpstr>Презентация PowerPoint</vt:lpstr>
      <vt:lpstr>Особенности</vt:lpstr>
      <vt:lpstr>СПИСОК ГЛОБАЛЬНЫХ ПРОБЛЕМ</vt:lpstr>
      <vt:lpstr>Презентация PowerPoint</vt:lpstr>
      <vt:lpstr>Презентация PowerPoint</vt:lpstr>
      <vt:lpstr>«Молодые проблемы»</vt:lpstr>
      <vt:lpstr>Ядерное оружие</vt:lpstr>
      <vt:lpstr>Последствия ядерного взрыва</vt:lpstr>
      <vt:lpstr>Предотвращение использования</vt:lpstr>
      <vt:lpstr>Проблема освоения космоса</vt:lpstr>
      <vt:lpstr>Экологическая проблема </vt:lpstr>
      <vt:lpstr>Проблема Мирового океана</vt:lpstr>
      <vt:lpstr>Продовольственная проблема</vt:lpstr>
      <vt:lpstr>Демографическая проблема</vt:lpstr>
      <vt:lpstr>Энергетическая проблема</vt:lpstr>
      <vt:lpstr>Сырьевая проблема</vt:lpstr>
      <vt:lpstr>Презентация PowerPoint</vt:lpstr>
      <vt:lpstr>Презентация PowerPoint</vt:lpstr>
      <vt:lpstr>Презентация PowerPoint</vt:lpstr>
      <vt:lpstr>Пути разрешения</vt:lpstr>
      <vt:lpstr>Вывод</vt:lpstr>
      <vt:lpstr>Презентация PowerPoint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обществознанию  на тему «Глобальные проблемы человечества»</dc:title>
  <dc:creator>Макс</dc:creator>
  <cp:lastModifiedBy>User</cp:lastModifiedBy>
  <cp:revision>71</cp:revision>
  <dcterms:created xsi:type="dcterms:W3CDTF">2011-01-09T20:36:50Z</dcterms:created>
  <dcterms:modified xsi:type="dcterms:W3CDTF">2022-05-01T14:17:22Z</dcterms:modified>
</cp:coreProperties>
</file>